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631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2387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67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06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854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123627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24698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58593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356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12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209293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31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10E1E92-07F9-644A-B1CF-1927A5A741E0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D27B64-C9F6-3C47-80CD-4738585BDDB7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076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08344" y="1098388"/>
            <a:ext cx="11780875" cy="4394988"/>
          </a:xfrm>
        </p:spPr>
        <p:txBody>
          <a:bodyPr/>
          <a:lstStyle/>
          <a:p>
            <a:r>
              <a:rPr lang="nl-NL" b="1" smtClean="0"/>
              <a:t>6.3 NEDERLAND VANAF DE JAREN 80</a:t>
            </a:r>
            <a:endParaRPr lang="nl-NL" b="1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215045" y="5624624"/>
            <a:ext cx="8045373" cy="1096852"/>
          </a:xfrm>
        </p:spPr>
        <p:txBody>
          <a:bodyPr/>
          <a:lstStyle/>
          <a:p>
            <a:r>
              <a:rPr lang="nl-NL" dirty="0" smtClean="0"/>
              <a:t>HOOFDSTUK 6</a:t>
            </a:r>
          </a:p>
          <a:p>
            <a:r>
              <a:rPr lang="nl-NL" dirty="0" smtClean="0"/>
              <a:t>NEDERLAND NA 1945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4027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383709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>Te dure verzorgingsstaat</a:t>
            </a:r>
            <a:br>
              <a:rPr lang="nl-NL" dirty="0" smtClean="0"/>
            </a:br>
            <a:r>
              <a:rPr lang="nl-NL" dirty="0" smtClean="0"/>
              <a:t>vanaf de jaren 70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9971" y="1383709"/>
            <a:ext cx="11036595" cy="5474291"/>
          </a:xfrm>
        </p:spPr>
        <p:txBody>
          <a:bodyPr/>
          <a:lstStyle/>
          <a:p>
            <a:r>
              <a:rPr lang="nl-NL" dirty="0" smtClean="0"/>
              <a:t>Einde sterke economische groei in de jaren 70</a:t>
            </a:r>
          </a:p>
          <a:p>
            <a:r>
              <a:rPr lang="nl-NL" dirty="0" smtClean="0"/>
              <a:t>Rond 1980:</a:t>
            </a:r>
          </a:p>
          <a:p>
            <a:r>
              <a:rPr lang="nl-NL" dirty="0" smtClean="0"/>
              <a:t>Industriële bedrijven gaan failliet of verplaatsen hun productie naar lage-lonen-landen</a:t>
            </a:r>
          </a:p>
          <a:p>
            <a:r>
              <a:rPr lang="nl-NL" dirty="0" smtClean="0"/>
              <a:t>Er ontstaat grote werkloosheid: 600.000 in 1983</a:t>
            </a:r>
          </a:p>
          <a:p>
            <a:r>
              <a:rPr lang="nl-NL" dirty="0" smtClean="0"/>
              <a:t>1.000.000 mensen hebben een </a:t>
            </a:r>
            <a:r>
              <a:rPr lang="nl-NL" dirty="0" err="1" smtClean="0"/>
              <a:t>wao</a:t>
            </a:r>
            <a:r>
              <a:rPr lang="nl-NL" dirty="0" smtClean="0"/>
              <a:t>-uitkering; veel mensen waren niet echt arbeidsongeschikt, maar deze uitkering was aantrekkelijker dan een werkloosheiduitkering </a:t>
            </a:r>
          </a:p>
          <a:p>
            <a:r>
              <a:rPr lang="nl-NL" dirty="0" smtClean="0"/>
              <a:t>Verzorgingsstaat wordt zo onbetaalbaar:</a:t>
            </a:r>
          </a:p>
          <a:p>
            <a:r>
              <a:rPr lang="nl-NL" dirty="0" smtClean="0"/>
              <a:t>Uitkeringen gaan omlaag</a:t>
            </a:r>
          </a:p>
          <a:p>
            <a:r>
              <a:rPr lang="nl-NL" dirty="0" smtClean="0"/>
              <a:t>Het wordt moeilijker om een uitkering te krijgen</a:t>
            </a:r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699" y="3615070"/>
            <a:ext cx="3882868" cy="324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988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NIEUWE ECONOMISCHE GROEI</a:t>
            </a:r>
            <a:br>
              <a:rPr lang="nl-NL" dirty="0" smtClean="0"/>
            </a:br>
            <a:r>
              <a:rPr lang="nl-NL" dirty="0" smtClean="0"/>
              <a:t>VANAF DE JAREN 90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767" y="1874517"/>
            <a:ext cx="11015331" cy="4983483"/>
          </a:xfrm>
        </p:spPr>
        <p:txBody>
          <a:bodyPr/>
          <a:lstStyle/>
          <a:p>
            <a:r>
              <a:rPr lang="nl-NL" dirty="0" smtClean="0"/>
              <a:t>Vanaf de jaren 90 stijgt de welvaart weer door groeiende economie:</a:t>
            </a:r>
          </a:p>
          <a:p>
            <a:r>
              <a:rPr lang="nl-NL" dirty="0" smtClean="0"/>
              <a:t>Tweede auto, vlieg- en skivakanties</a:t>
            </a:r>
          </a:p>
          <a:p>
            <a:r>
              <a:rPr lang="nl-NL" dirty="0" smtClean="0"/>
              <a:t>Personal computer (pc), internet (1991) en mobiele telefoon leidden tot grote veranderingen</a:t>
            </a:r>
          </a:p>
          <a:p>
            <a:r>
              <a:rPr lang="nl-NL" dirty="0" smtClean="0"/>
              <a:t>In jaren 90 groeit economie vooral door globalisering:</a:t>
            </a:r>
          </a:p>
          <a:p>
            <a:r>
              <a:rPr lang="nl-NL" dirty="0" smtClean="0"/>
              <a:t>Economische verbondenheid van verschillende delen van de wereld</a:t>
            </a:r>
          </a:p>
          <a:p>
            <a:r>
              <a:rPr lang="nl-NL" dirty="0" smtClean="0"/>
              <a:t>NL profiteert van globalisering</a:t>
            </a:r>
          </a:p>
          <a:p>
            <a:r>
              <a:rPr lang="nl-NL" dirty="0" smtClean="0"/>
              <a:t>Economie groeit ook in NL door poldermodel = overlegeconomie:</a:t>
            </a:r>
          </a:p>
          <a:p>
            <a:r>
              <a:rPr lang="nl-NL" dirty="0" smtClean="0"/>
              <a:t>Overheid, werknemers en werkgevers overleggen en </a:t>
            </a:r>
            <a:r>
              <a:rPr lang="nl-NL" dirty="0" smtClean="0"/>
              <a:t>				        onderhandelen </a:t>
            </a:r>
            <a:r>
              <a:rPr lang="nl-NL" dirty="0" smtClean="0"/>
              <a:t>over economie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535" y="3533553"/>
            <a:ext cx="3526465" cy="3526465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7602279" y="6273209"/>
            <a:ext cx="9781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smtClean="0"/>
              <a:t>1</a:t>
            </a:r>
            <a:r>
              <a:rPr lang="nl-NL" sz="1200" i="1" baseline="30000" dirty="0" smtClean="0"/>
              <a:t>e</a:t>
            </a:r>
            <a:r>
              <a:rPr lang="nl-NL" sz="1200" i="1" dirty="0" smtClean="0"/>
              <a:t> MOBIEL</a:t>
            </a:r>
            <a:endParaRPr lang="nl-NL" sz="1200" i="1" dirty="0"/>
          </a:p>
        </p:txBody>
      </p:sp>
    </p:spTree>
    <p:extLst>
      <p:ext uri="{BB962C8B-B14F-4D97-AF65-F5344CB8AC3E}">
        <p14:creationId xmlns:p14="http://schemas.microsoft.com/office/powerpoint/2010/main" val="1763660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233377"/>
          </a:xfrm>
        </p:spPr>
        <p:txBody>
          <a:bodyPr>
            <a:normAutofit fontScale="90000"/>
          </a:bodyPr>
          <a:lstStyle/>
          <a:p>
            <a:pPr algn="ctr"/>
            <a:r>
              <a:rPr lang="nl-NL" b="1" dirty="0" smtClean="0"/>
              <a:t>INDIVIDUALISERING</a:t>
            </a:r>
            <a:br>
              <a:rPr lang="nl-NL" b="1" dirty="0" smtClean="0"/>
            </a:br>
            <a:r>
              <a:rPr lang="nl-NL" b="1" dirty="0" smtClean="0"/>
              <a:t>vanaf de jaren 80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767" y="1233377"/>
            <a:ext cx="10983433" cy="5624623"/>
          </a:xfrm>
        </p:spPr>
        <p:txBody>
          <a:bodyPr/>
          <a:lstStyle/>
          <a:p>
            <a:r>
              <a:rPr lang="nl-NL" dirty="0"/>
              <a:t>Aandeel werkende vrouwen neemt </a:t>
            </a:r>
            <a:r>
              <a:rPr lang="nl-NL" dirty="0" smtClean="0"/>
              <a:t>toe</a:t>
            </a:r>
          </a:p>
          <a:p>
            <a:r>
              <a:rPr lang="nl-NL" dirty="0" smtClean="0"/>
              <a:t>Ontzuiling zet verder door:</a:t>
            </a:r>
          </a:p>
          <a:p>
            <a:r>
              <a:rPr lang="nl-NL" dirty="0" smtClean="0"/>
              <a:t>Mensen zien zich meer als individu met een eigen keuze dan als deel van een groep</a:t>
            </a:r>
          </a:p>
          <a:p>
            <a:r>
              <a:rPr lang="nl-NL" dirty="0" smtClean="0"/>
              <a:t>Gevolg is ontkerkelijking en secularisatie:</a:t>
            </a:r>
          </a:p>
          <a:p>
            <a:r>
              <a:rPr lang="nl-NL" dirty="0" smtClean="0"/>
              <a:t>Het CDA (grootste christelijke partij) valt in 1994 voor </a:t>
            </a:r>
            <a:r>
              <a:rPr lang="nl-NL" dirty="0" smtClean="0"/>
              <a:t>					      het </a:t>
            </a:r>
            <a:r>
              <a:rPr lang="nl-NL" dirty="0" smtClean="0"/>
              <a:t>eerst sinds de 2</a:t>
            </a:r>
            <a:r>
              <a:rPr lang="nl-NL" baseline="30000" dirty="0" smtClean="0"/>
              <a:t>e</a:t>
            </a:r>
            <a:r>
              <a:rPr lang="nl-NL" dirty="0" smtClean="0"/>
              <a:t> WO buiten de regering</a:t>
            </a:r>
          </a:p>
          <a:p>
            <a:r>
              <a:rPr lang="nl-NL" dirty="0" smtClean="0"/>
              <a:t>Het paarse kabinet van PvdA, VVD en D66 nam besluiten, </a:t>
            </a:r>
            <a:r>
              <a:rPr lang="nl-NL" dirty="0" smtClean="0"/>
              <a:t>					       die </a:t>
            </a:r>
            <a:r>
              <a:rPr lang="nl-NL" dirty="0" smtClean="0"/>
              <a:t>met christelijke partijen niet genomen konden worden: </a:t>
            </a:r>
            <a:r>
              <a:rPr lang="nl-NL" dirty="0" smtClean="0"/>
              <a:t>					         In </a:t>
            </a:r>
            <a:r>
              <a:rPr lang="nl-NL" dirty="0" smtClean="0"/>
              <a:t>NL was het homohuwelijk nu toegestaan</a:t>
            </a:r>
          </a:p>
          <a:p>
            <a:r>
              <a:rPr lang="nl-NL" dirty="0" smtClean="0"/>
              <a:t>Paars is mix van rood (PvdA/socialisme) en blauw </a:t>
            </a:r>
            <a:r>
              <a:rPr lang="nl-NL" dirty="0" smtClean="0"/>
              <a:t>				               (</a:t>
            </a:r>
            <a:r>
              <a:rPr lang="nl-NL" dirty="0" smtClean="0"/>
              <a:t>VVD/liberalisme)</a:t>
            </a:r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437" y="2498651"/>
            <a:ext cx="4657563" cy="4359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432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435395"/>
          </a:xfrm>
        </p:spPr>
        <p:txBody>
          <a:bodyPr>
            <a:normAutofit fontScale="90000"/>
          </a:bodyPr>
          <a:lstStyle/>
          <a:p>
            <a:pPr algn="ctr"/>
            <a:r>
              <a:rPr lang="nl-NL" b="1" smtClean="0"/>
              <a:t>MULTICULTURELE SAMENLEVING</a:t>
            </a:r>
            <a:br>
              <a:rPr lang="nl-NL" b="1" smtClean="0"/>
            </a:br>
            <a:r>
              <a:rPr lang="nl-NL" b="1" smtClean="0"/>
              <a:t>VANAF DE JAREN 80</a:t>
            </a:r>
            <a:endParaRPr lang="nl-NL" b="1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82501" y="1435395"/>
            <a:ext cx="11015331" cy="542260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Turkse en </a:t>
            </a:r>
            <a:r>
              <a:rPr lang="nl-NL" dirty="0"/>
              <a:t>M</a:t>
            </a:r>
            <a:r>
              <a:rPr lang="nl-NL" dirty="0" smtClean="0"/>
              <a:t>arokkaanse gastarbeiders heten nu allochtonen en laten hun gezinnen overkomen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Aantal Nederlanders van Turkse en Marokkaanse afkomst stijgt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Vanaf de jaren 90 sterke groei van aantal vluchtelingen voor oorlogsgeweld (bv Bosnië)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endParaRPr lang="nl-NL" dirty="0"/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In de grote steden ontstaat een multiculturele samenleving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De individualisering en de immigratie leidt tot bezorgdheid over de nationale cultuur en </a:t>
            </a:r>
            <a:r>
              <a:rPr lang="nl-NL" dirty="0"/>
              <a:t>N</a:t>
            </a:r>
            <a:r>
              <a:rPr lang="nl-NL" dirty="0" smtClean="0"/>
              <a:t>ederlandse identiteit: Bestaat er nog een Nederlandse cultuur?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120" y="3406926"/>
            <a:ext cx="4401880" cy="345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10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99946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>Opkomst van het populisme</a:t>
            </a:r>
            <a:br>
              <a:rPr lang="nl-NL" dirty="0" smtClean="0"/>
            </a:br>
            <a:r>
              <a:rPr lang="nl-NL" dirty="0" smtClean="0"/>
              <a:t>vanaf 2000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767" y="1371600"/>
            <a:ext cx="11004698" cy="5486399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In de jaren 90 heerst er door de economische groei optimisme </a:t>
            </a:r>
            <a:r>
              <a:rPr lang="nl-NL" dirty="0" smtClean="0"/>
              <a:t>				            in </a:t>
            </a:r>
            <a:r>
              <a:rPr lang="nl-NL" dirty="0" smtClean="0"/>
              <a:t>NL</a:t>
            </a:r>
          </a:p>
          <a:p>
            <a:r>
              <a:rPr lang="nl-NL" dirty="0" smtClean="0"/>
              <a:t>Optimisme = vertrouwen in de </a:t>
            </a:r>
            <a:r>
              <a:rPr lang="nl-NL" dirty="0" smtClean="0"/>
              <a:t>toekomst</a:t>
            </a:r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Door </a:t>
            </a:r>
            <a:r>
              <a:rPr lang="nl-NL" dirty="0" smtClean="0"/>
              <a:t>9/11 komt er een eind aan het optimisme: er ontstaat angst voor de islam</a:t>
            </a:r>
          </a:p>
          <a:p>
            <a:r>
              <a:rPr lang="nl-NL" dirty="0" smtClean="0"/>
              <a:t>De </a:t>
            </a:r>
            <a:r>
              <a:rPr lang="nl-NL" dirty="0" smtClean="0"/>
              <a:t>politicus Pim Fortuyn richt de LPF (Lijst Pim Fortuyn) op en wordt in korte tijd populair</a:t>
            </a:r>
          </a:p>
          <a:p>
            <a:r>
              <a:rPr lang="nl-NL" dirty="0" smtClean="0"/>
              <a:t>De programmapunten van de LPF zijn:</a:t>
            </a:r>
          </a:p>
          <a:p>
            <a:r>
              <a:rPr lang="nl-NL" dirty="0" smtClean="0"/>
              <a:t>Grenzen dicht voor moslimimmigranten en asielzoekers</a:t>
            </a:r>
          </a:p>
          <a:p>
            <a:r>
              <a:rPr lang="nl-NL" dirty="0" smtClean="0"/>
              <a:t>De ‘oude partijen’ (elite) hebben er een puinhoop van gemaakt; dus tijd voor de LPF</a:t>
            </a:r>
          </a:p>
          <a:p>
            <a:r>
              <a:rPr lang="nl-NL" dirty="0" smtClean="0"/>
              <a:t>Bendrukken van de Nederlandse cultuur en identiteit (omschrijving is moeilijk te geven)</a:t>
            </a:r>
          </a:p>
          <a:p>
            <a:endParaRPr lang="nl-NL" dirty="0"/>
          </a:p>
          <a:p>
            <a:r>
              <a:rPr lang="nl-NL" dirty="0" smtClean="0"/>
              <a:t>Pim Fortuyn wordt op 6 mei 2002 vermoord en de LPF gaat snel door ruzies ten onder.</a:t>
            </a:r>
          </a:p>
          <a:p>
            <a:r>
              <a:rPr lang="nl-NL" dirty="0" smtClean="0"/>
              <a:t>Geert Wilders wordt de nieuwe populistische leider in NL en richt de PVV (Partij voor de Vrijheid ) op in 2004</a:t>
            </a:r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652" y="770861"/>
            <a:ext cx="4071348" cy="229131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6847367" y="2626243"/>
            <a:ext cx="1190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smtClean="0"/>
              <a:t>PIM FORTUYN</a:t>
            </a:r>
            <a:endParaRPr lang="nl-NL" sz="1200" i="1" dirty="0"/>
          </a:p>
        </p:txBody>
      </p:sp>
    </p:spTree>
    <p:extLst>
      <p:ext uri="{BB962C8B-B14F-4D97-AF65-F5344CB8AC3E}">
        <p14:creationId xmlns:p14="http://schemas.microsoft.com/office/powerpoint/2010/main" val="1730392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935664"/>
          </a:xfrm>
        </p:spPr>
        <p:txBody>
          <a:bodyPr/>
          <a:lstStyle/>
          <a:p>
            <a:pPr algn="ctr"/>
            <a:r>
              <a:rPr lang="nl-NL" b="1" dirty="0" smtClean="0"/>
              <a:t>HET REFERENDUM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25033" y="1222745"/>
            <a:ext cx="10962167" cy="563525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Volgens Fortuyn en Wilders luistert de ‘oude’ politiek (elite) niet naar het volk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Zij vinden dat politici de wil van het volk moeten Uitvoeren (populisme)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endParaRPr lang="nl-NL" dirty="0"/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Daarom waren de populisten voor een referendum (volksraadpleging)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Dit idee past bij de democratiseringsideeën van D66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endParaRPr lang="nl-NL" dirty="0"/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In 2015 wordt het raadgevend referendum ingevoerd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De uitslag hoeft niet door de regering te worden uitgevoerd; het is slechts een advies aan de regering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Er zijn 300.000 handtekeningen nodig om een referendum te houden over een bepaald onderwerp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In 2018 wordt dit referendum weer afgeschaft door de regering Rutte IV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In deze regering zitten VVD, CDA, </a:t>
            </a:r>
            <a:r>
              <a:rPr lang="nl-NL" b="1" dirty="0" smtClean="0"/>
              <a:t>D66</a:t>
            </a:r>
            <a:r>
              <a:rPr lang="nl-NL" dirty="0" smtClean="0"/>
              <a:t> en CU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endParaRPr lang="nl-NL" dirty="0" smtClean="0"/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De </a:t>
            </a:r>
            <a:r>
              <a:rPr lang="nl-NL" dirty="0" smtClean="0"/>
              <a:t>argumenten om de wet af te schaffen zijn: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/>
              <a:t>D</a:t>
            </a:r>
            <a:r>
              <a:rPr lang="nl-NL" dirty="0" smtClean="0"/>
              <a:t>at het slechts om een advies gaat; als de regering </a:t>
            </a:r>
            <a:r>
              <a:rPr lang="nl-NL" dirty="0" smtClean="0"/>
              <a:t>					                      het </a:t>
            </a:r>
            <a:r>
              <a:rPr lang="nl-NL" dirty="0" smtClean="0"/>
              <a:t>niet overneemt, leidt dit tot frustraties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r>
              <a:rPr lang="nl-NL" dirty="0" smtClean="0"/>
              <a:t>Het volk heeft te weinig kennis om </a:t>
            </a:r>
            <a:r>
              <a:rPr lang="nl-NL" dirty="0" smtClean="0"/>
              <a:t>						                      een </a:t>
            </a:r>
            <a:r>
              <a:rPr lang="nl-NL" dirty="0" smtClean="0"/>
              <a:t>verantwoord besluit te kunnen nemen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</a:pPr>
            <a:endParaRPr lang="nl-NL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967" y="4396564"/>
            <a:ext cx="5497033" cy="2748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813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244009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>AOW = algemene ouderdomswet</a:t>
            </a:r>
            <a:br>
              <a:rPr lang="nl-NL" dirty="0" smtClean="0"/>
            </a:br>
            <a:r>
              <a:rPr lang="nl-NL" dirty="0" smtClean="0"/>
              <a:t>2013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3135" y="1318437"/>
            <a:ext cx="10983432" cy="5539562"/>
          </a:xfrm>
        </p:spPr>
        <p:txBody>
          <a:bodyPr/>
          <a:lstStyle/>
          <a:p>
            <a:r>
              <a:rPr lang="nl-NL" dirty="0" smtClean="0"/>
              <a:t>In 2008 begint er een nieuwe economische wereldcrisis</a:t>
            </a:r>
          </a:p>
          <a:p>
            <a:r>
              <a:rPr lang="nl-NL" dirty="0" smtClean="0"/>
              <a:t>Ook NL wordt zwaar getroffen:</a:t>
            </a:r>
          </a:p>
          <a:p>
            <a:r>
              <a:rPr lang="nl-NL" dirty="0" smtClean="0"/>
              <a:t>De werkloosheid stijgt weer snel</a:t>
            </a:r>
          </a:p>
          <a:p>
            <a:r>
              <a:rPr lang="nl-NL" dirty="0" smtClean="0"/>
              <a:t>Banken gaan (bijna) failliet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Verzorgingsstaat </a:t>
            </a:r>
            <a:r>
              <a:rPr lang="nl-NL" dirty="0" smtClean="0"/>
              <a:t>staat weer te discussie</a:t>
            </a:r>
          </a:p>
          <a:p>
            <a:r>
              <a:rPr lang="nl-NL" dirty="0" smtClean="0"/>
              <a:t>Door de vergrijzing en het afnemende geboortecijfer moeten </a:t>
            </a:r>
            <a:r>
              <a:rPr lang="nl-NL" dirty="0" smtClean="0"/>
              <a:t>				     steeds </a:t>
            </a:r>
            <a:r>
              <a:rPr lang="nl-NL" dirty="0" smtClean="0"/>
              <a:t>minder mensen de uitkeringen van een groter wordende groep niet-werkenden betalen</a:t>
            </a:r>
          </a:p>
          <a:p>
            <a:endParaRPr lang="nl-NL" dirty="0"/>
          </a:p>
          <a:p>
            <a:r>
              <a:rPr lang="nl-NL" dirty="0" smtClean="0"/>
              <a:t>De AOW- en pensioenleeftijd wordt verhoogd van 65 naar 67 jaar</a:t>
            </a:r>
          </a:p>
          <a:p>
            <a:r>
              <a:rPr lang="nl-NL" dirty="0" smtClean="0"/>
              <a:t>Er wordt ook flink bezuinigd op de thuis- en ouderenzorg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300" y="904874"/>
            <a:ext cx="4457700" cy="389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1300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1001</TotalTime>
  <Words>463</Words>
  <Application>Microsoft Macintosh PowerPoint</Application>
  <PresentationFormat>Breedbeeld</PresentationFormat>
  <Paragraphs>83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Gill Sans MT</vt:lpstr>
      <vt:lpstr>Impact</vt:lpstr>
      <vt:lpstr>Arial</vt:lpstr>
      <vt:lpstr>Badge</vt:lpstr>
      <vt:lpstr>6.3 NEDERLAND VANAF DE JAREN 80</vt:lpstr>
      <vt:lpstr>Te dure verzorgingsstaat vanaf de jaren 70</vt:lpstr>
      <vt:lpstr>NIEUWE ECONOMISCHE GROEI VANAF DE JAREN 90</vt:lpstr>
      <vt:lpstr>INDIVIDUALISERING vanaf de jaren 80</vt:lpstr>
      <vt:lpstr>MULTICULTURELE SAMENLEVING VANAF DE JAREN 80</vt:lpstr>
      <vt:lpstr>Opkomst van het populisme vanaf 2000</vt:lpstr>
      <vt:lpstr>HET REFERENDUM</vt:lpstr>
      <vt:lpstr>AOW = algemene ouderdomswet 2013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6.3 NEDERLAND VANAF DE JAREN 80</dc:title>
  <dc:creator>Microsoft Office-gebruiker</dc:creator>
  <cp:lastModifiedBy>Microsoft Office-gebruiker</cp:lastModifiedBy>
  <cp:revision>9</cp:revision>
  <dcterms:created xsi:type="dcterms:W3CDTF">2018-02-28T07:10:12Z</dcterms:created>
  <dcterms:modified xsi:type="dcterms:W3CDTF">2018-03-01T08:13:19Z</dcterms:modified>
</cp:coreProperties>
</file>